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sldIdLst>
    <p:sldId id="256" r:id="rId3"/>
    <p:sldId id="257" r:id="rId4"/>
    <p:sldId id="258" r:id="rId5"/>
    <p:sldId id="259" r:id="rId6"/>
    <p:sldId id="260" r:id="rId7"/>
    <p:sldId id="280" r:id="rId8"/>
    <p:sldId id="261" r:id="rId9"/>
    <p:sldId id="262" r:id="rId10"/>
    <p:sldId id="263" r:id="rId11"/>
    <p:sldId id="268" r:id="rId12"/>
    <p:sldId id="269" r:id="rId13"/>
    <p:sldId id="264" r:id="rId14"/>
    <p:sldId id="279" r:id="rId15"/>
    <p:sldId id="265" r:id="rId16"/>
    <p:sldId id="266" r:id="rId17"/>
    <p:sldId id="267" r:id="rId18"/>
    <p:sldId id="274" r:id="rId19"/>
    <p:sldId id="275" r:id="rId20"/>
    <p:sldId id="272" r:id="rId21"/>
    <p:sldId id="271" r:id="rId22"/>
    <p:sldId id="270" r:id="rId23"/>
    <p:sldId id="277" r:id="rId24"/>
    <p:sldId id="276" r:id="rId25"/>
    <p:sldId id="27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E8369F00-27DD-40D0-98F2-077ECF07CFE5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B799E904-A353-49F4-B8A7-F9554D324CAA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1025CB5B-7539-4175-8C08-569327D14259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480" y="1604329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8241" y="1604329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7F91265B-72DC-4F31-9CD6-18DD38DA9B74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6A7D2455-E75E-4B5E-859D-553E726DD5BE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93DC2959-0016-4291-81DB-9482A77DCB5A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A4A30D69-C4DA-4BCE-A773-5C1A6E622870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31537752-C1B7-4FCC-9CF0-7278AA530D5B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40AC3B1B-D9DC-46A5-9490-E69087B00D76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90822FC8-BE12-4A66-952B-B79151BC658E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29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29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5E488350-4213-4D3C-A5AD-906397220012}" type="slidenum">
              <a:rPr lang="ru-RU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 kern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29"/>
            <a:ext cx="8226720" cy="452495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560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1" y="6247376"/>
            <a:ext cx="2128320" cy="4709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fld id="{DEBDFF06-C9BA-483D-A0F5-F7112E63FCD0}" type="datetimeFigureOut">
              <a:rPr lang="ru-RU" smtClean="0"/>
              <a:pPr/>
              <a:t>19.01.2025</a:t>
            </a:fld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1" y="6247376"/>
            <a:ext cx="2128320" cy="4709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fld id="{B5B02DA2-D64F-4735-8678-D27E547DF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930" indent="-259204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2pPr>
      <a:lvl3pPr marL="1036815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3pPr>
      <a:lvl4pPr marL="1451541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4pPr>
      <a:lvl5pPr marL="1866268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9pPr>
    </p:titleStyle>
    <p:bodyStyle>
      <a:lvl1pPr marL="311045" indent="-311045" algn="l" defTabSz="407526" rtl="0" eaLnBrk="1" fontAlgn="base" hangingPunct="1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930" indent="-259204" algn="l" defTabSz="407526" rtl="0" eaLnBrk="1" fontAlgn="base" hangingPunct="1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  <a:cs typeface="+mn-cs"/>
        </a:defRPr>
      </a:lvl2pPr>
      <a:lvl3pPr marL="1036815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3pPr>
      <a:lvl4pPr marL="1451541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4pPr>
      <a:lvl5pPr marL="1866268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331472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Качалинская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СОШ № 1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сследовательская работа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«Проблема бытового мусора станции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Качалино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Выполнил: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Темергалиев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Семен                                                      учащийся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Руководитель: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Ускова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Людмила       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Семеновна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учитель биологии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F:\DSCN0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286124"/>
            <a:ext cx="3000396" cy="271464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928826"/>
          </a:xfrm>
        </p:spPr>
        <p:txBody>
          <a:bodyPr>
            <a:normAutofit fontScale="90000"/>
          </a:bodyPr>
          <a:lstStyle/>
          <a:p>
            <a:r>
              <a:rPr lang="ru-RU" sz="2700" i="1" dirty="0"/>
              <a:t>«Человечество погибнет не от атомной бомбы, бесконечных войн, оно похоронит себя под горами собственных отходов».</a:t>
            </a:r>
            <a:r>
              <a:rPr lang="ru-RU" sz="2700" dirty="0"/>
              <a:t/>
            </a:r>
            <a:br>
              <a:rPr lang="ru-RU" sz="2700" dirty="0"/>
            </a:br>
            <a:r>
              <a:rPr lang="ru-RU" sz="2700" i="1" dirty="0"/>
              <a:t> </a:t>
            </a:r>
            <a:r>
              <a:rPr lang="ru-RU" sz="2700" i="1" u="sng" dirty="0"/>
              <a:t>Нильс Бор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Актуальность.</a:t>
            </a:r>
            <a:r>
              <a:rPr lang="ru-RU" dirty="0" smtClean="0"/>
              <a:t> </a:t>
            </a:r>
            <a:r>
              <a:rPr lang="ru-RU" dirty="0"/>
              <a:t>В среднем на каждого жителя Земли в год накапливается около тонны отходов, а в целом это ни много, ни мало 5 миллиардов тонн.     Эта проблема актуальна и для моего поселка – станции </a:t>
            </a:r>
            <a:r>
              <a:rPr lang="ru-RU" dirty="0" err="1"/>
              <a:t>Качалино</a:t>
            </a:r>
            <a:r>
              <a:rPr lang="ru-RU" dirty="0"/>
              <a:t>. Я вижу, как загрязнены мусором территории вокруг домов, завалены обочины автомобильных и железных дорог. Полиэтиленовые сугробы и горы консервных банок изуродовали ближайшие леса. Меня заинтересовало, куда же девается этот мусор? Я люблю свой поселок и мне больно смотреть, как загрязняются улицы, поэтому я решил провести исследование по этой проблеме.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Click="0" advTm="4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Цель: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изучить влияние мусора на окружающую среду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 Задачи</a:t>
            </a:r>
            <a:r>
              <a:rPr lang="ru-RU" b="1" dirty="0"/>
              <a:t>:</a:t>
            </a:r>
            <a:endParaRPr lang="ru-RU" dirty="0"/>
          </a:p>
          <a:p>
            <a:pPr>
              <a:buNone/>
            </a:pPr>
            <a:r>
              <a:rPr lang="ru-RU" dirty="0" smtClean="0"/>
              <a:t>  1.Познакомиться </a:t>
            </a:r>
            <a:r>
              <a:rPr lang="ru-RU" dirty="0"/>
              <a:t>с видами </a:t>
            </a:r>
            <a:r>
              <a:rPr lang="ru-RU" dirty="0" smtClean="0"/>
              <a:t>мусора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/>
              <a:t>2. Что мы выбрасываем в быту, и куда это девается ? </a:t>
            </a:r>
          </a:p>
          <a:p>
            <a:pPr>
              <a:buNone/>
            </a:pPr>
            <a:r>
              <a:rPr lang="ru-RU" dirty="0" smtClean="0"/>
              <a:t>  3.Выяснить </a:t>
            </a:r>
            <a:r>
              <a:rPr lang="ru-RU" dirty="0"/>
              <a:t>способы переработки мусора</a:t>
            </a:r>
          </a:p>
          <a:p>
            <a:pPr>
              <a:buNone/>
            </a:pPr>
            <a:r>
              <a:rPr lang="ru-RU" dirty="0" smtClean="0"/>
              <a:t>  4.Выявить </a:t>
            </a:r>
            <a:r>
              <a:rPr lang="ru-RU" dirty="0"/>
              <a:t>места свалок мусора станции </a:t>
            </a:r>
            <a:r>
              <a:rPr lang="ru-RU" dirty="0" err="1"/>
              <a:t>Качалино</a:t>
            </a:r>
            <a:endParaRPr lang="ru-RU" dirty="0"/>
          </a:p>
          <a:p>
            <a:pPr>
              <a:buNone/>
            </a:pPr>
            <a:r>
              <a:rPr lang="ru-RU" dirty="0" smtClean="0"/>
              <a:t>  5.Обобщить </a:t>
            </a:r>
            <a:r>
              <a:rPr lang="ru-RU" dirty="0"/>
              <a:t>полученную информацию </a:t>
            </a:r>
          </a:p>
          <a:p>
            <a:pPr>
              <a:buNone/>
            </a:pPr>
            <a:r>
              <a:rPr lang="ru-RU" dirty="0" smtClean="0"/>
              <a:t>  6.Выяснить</a:t>
            </a:r>
            <a:r>
              <a:rPr lang="ru-RU" dirty="0"/>
              <a:t>, что можно сделать для уменьшения количества мусора на станции     </a:t>
            </a:r>
            <a:r>
              <a:rPr lang="ru-RU" dirty="0" err="1"/>
              <a:t>Качалино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 Методика </a:t>
            </a:r>
            <a:r>
              <a:rPr lang="ru-RU" b="1" dirty="0"/>
              <a:t>выполнения исследования и материалы</a:t>
            </a:r>
            <a:endParaRPr lang="ru-RU" dirty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  Изучение </a:t>
            </a:r>
            <a:r>
              <a:rPr lang="ru-RU" dirty="0"/>
              <a:t>материалов по теме в энциклопедии и сети Интернет вместе с </a:t>
            </a:r>
            <a:r>
              <a:rPr lang="ru-RU" dirty="0" smtClean="0"/>
              <a:t>родителями.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Наблюдение </a:t>
            </a:r>
            <a:r>
              <a:rPr lang="ru-RU" dirty="0"/>
              <a:t>и </a:t>
            </a:r>
            <a:r>
              <a:rPr lang="ru-RU" dirty="0" smtClean="0"/>
              <a:t>анкетирование.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Эксперимент </a:t>
            </a:r>
            <a:r>
              <a:rPr lang="ru-RU" dirty="0"/>
              <a:t>с  </a:t>
            </a:r>
            <a:r>
              <a:rPr lang="ru-RU" dirty="0" smtClean="0"/>
              <a:t>учениками.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 smtClean="0"/>
              <a:t>Математическо-статистическая</a:t>
            </a:r>
            <a:r>
              <a:rPr lang="ru-RU" dirty="0" smtClean="0"/>
              <a:t> </a:t>
            </a:r>
            <a:r>
              <a:rPr lang="ru-RU" dirty="0"/>
              <a:t>обработка данных.</a:t>
            </a:r>
          </a:p>
          <a:p>
            <a:endParaRPr lang="ru-RU" dirty="0"/>
          </a:p>
        </p:txBody>
      </p:sp>
    </p:spTree>
  </p:cSld>
  <p:clrMapOvr>
    <a:masterClrMapping/>
  </p:clrMapOvr>
  <p:transition advTm="13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4004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Гипотеза исследования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Возможно ли сортировать мусор, и как это поможет сохранению благополучия экологии в нашем поселке ?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6124"/>
            <a:ext cx="8229600" cy="2840039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Время </a:t>
            </a:r>
            <a:r>
              <a:rPr lang="ru-RU" b="1" dirty="0"/>
              <a:t>и место проведения исследования</a:t>
            </a:r>
            <a:endParaRPr lang="ru-RU" dirty="0"/>
          </a:p>
          <a:p>
            <a:pPr>
              <a:buNone/>
            </a:pPr>
            <a:r>
              <a:rPr lang="ru-RU" dirty="0" smtClean="0"/>
              <a:t>    Сентябрь- </a:t>
            </a:r>
            <a:r>
              <a:rPr lang="ru-RU" dirty="0"/>
              <a:t>октябрь 2014 года </a:t>
            </a:r>
          </a:p>
          <a:p>
            <a:pPr>
              <a:buNone/>
            </a:pPr>
            <a:r>
              <a:rPr lang="ru-RU" dirty="0" smtClean="0"/>
              <a:t>    Станция </a:t>
            </a:r>
            <a:r>
              <a:rPr lang="ru-RU" dirty="0" err="1"/>
              <a:t>Качалино</a:t>
            </a:r>
            <a:r>
              <a:rPr lang="ru-RU" dirty="0"/>
              <a:t>, домашние условия учеников </a:t>
            </a:r>
            <a:r>
              <a:rPr lang="ru-RU" dirty="0" smtClean="0"/>
              <a:t>8 </a:t>
            </a:r>
            <a:r>
              <a:rPr lang="ru-RU" dirty="0"/>
              <a:t>класса МБОУ </a:t>
            </a:r>
            <a:r>
              <a:rPr lang="ru-RU" dirty="0" err="1"/>
              <a:t>Качалинская</a:t>
            </a:r>
            <a:r>
              <a:rPr lang="ru-RU" dirty="0"/>
              <a:t> СОШ №1.</a:t>
            </a:r>
          </a:p>
          <a:p>
            <a:endParaRPr lang="ru-RU" dirty="0"/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&amp;Kcy;&amp;acy;&amp;rcy;&amp;tcy;&amp;icy;&amp;ncy;&amp;kcy;&amp;icy; 1366&amp;khcy;768 &amp;dcy;&amp;iecy;&amp;tcy;&amp;icy;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4407246" cy="357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&amp;Kcy;&amp;acy;&amp;rcy;&amp;tcy;&amp;icy;&amp;ncy;&amp;kcy;&amp;icy; &amp;scy; &amp;dcy;&amp;iecy;&amp;tcy;&amp;softcy;&amp;mcy;&amp;icy;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290"/>
            <a:ext cx="450059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&amp;Dcy;&amp;iecy;&amp;tcy;&amp;icy; - &amp;ocy;&amp;bcy;&amp;ocy;&amp;icy;, &amp;fcy;&amp;ocy;&amp;tcy;&amp;ocy;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643182"/>
            <a:ext cx="414340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&amp;Fcy;&amp;ocy;&amp;tcy;&amp;ocy; &amp;dcy;&amp;iecy;&amp;tcy;&amp;iecy;&amp;jcy;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643314"/>
            <a:ext cx="371477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&amp;Fcy;&amp;ocy;&amp;tcy;&amp;ocy; &amp;dcy;&amp;iecy;&amp;tcy;&amp;iecy;&amp;jcy;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2071678"/>
            <a:ext cx="4119584" cy="4448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0" dirty="0" smtClean="0">
                <a:solidFill>
                  <a:srgbClr val="FF0000"/>
                </a:solidFill>
              </a:rPr>
              <a:t>Что мы оставим нашим потомкам?</a:t>
            </a:r>
            <a:endParaRPr lang="ru-RU" sz="60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мусора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бытовой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/>
              <a:t>бумага, книги, тетради, журналы;</a:t>
            </a:r>
          </a:p>
          <a:p>
            <a:pPr lvl="0"/>
            <a:r>
              <a:rPr lang="ru-RU" dirty="0"/>
              <a:t>стеклянные банки и бутылки;</a:t>
            </a:r>
          </a:p>
          <a:p>
            <a:pPr lvl="0"/>
            <a:r>
              <a:rPr lang="ru-RU" dirty="0"/>
              <a:t>металлические банки из–под консервов;</a:t>
            </a:r>
          </a:p>
          <a:p>
            <a:pPr lvl="0"/>
            <a:r>
              <a:rPr lang="ru-RU" dirty="0"/>
              <a:t>овощные очистки, яичная скорлупа (органические остатки);</a:t>
            </a:r>
          </a:p>
          <a:p>
            <a:pPr lvl="0"/>
            <a:r>
              <a:rPr lang="ru-RU" dirty="0"/>
              <a:t>пластиковые упаковки;</a:t>
            </a:r>
          </a:p>
          <a:p>
            <a:pPr lvl="0"/>
            <a:r>
              <a:rPr lang="ru-RU" dirty="0"/>
              <a:t>картонные пакеты из-под молока или сока;</a:t>
            </a:r>
          </a:p>
          <a:p>
            <a:pPr lvl="0"/>
            <a:r>
              <a:rPr lang="ru-RU" dirty="0"/>
              <a:t>полиэтиленовые мешки и пакеты;</a:t>
            </a:r>
          </a:p>
          <a:p>
            <a:pPr lvl="0"/>
            <a:r>
              <a:rPr lang="ru-RU" dirty="0"/>
              <a:t>изношенный текстиль (носки, колготки, не подлежащие штопке и т.д.)</a:t>
            </a:r>
          </a:p>
          <a:p>
            <a:pPr lvl="0"/>
            <a:r>
              <a:rPr lang="ru-RU" dirty="0"/>
              <a:t>изделия из древесины;</a:t>
            </a:r>
          </a:p>
          <a:p>
            <a:pPr lvl="0"/>
            <a:r>
              <a:rPr lang="ru-RU" dirty="0"/>
              <a:t>металлические, железные, резиновые вещи (например, старые игрушки) и многие другие вещи.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err="1" smtClean="0"/>
              <a:t>спецотходы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батарейки;</a:t>
            </a:r>
          </a:p>
          <a:p>
            <a:pPr lvl="0"/>
            <a:r>
              <a:rPr lang="ru-RU" dirty="0"/>
              <a:t>остатки красок, лаков, клеев;</a:t>
            </a:r>
          </a:p>
          <a:p>
            <a:pPr lvl="0"/>
            <a:r>
              <a:rPr lang="ru-RU" dirty="0"/>
              <a:t>остатки косметики (тени для век, лак для ногтей, жидкость для снятия лака);</a:t>
            </a:r>
          </a:p>
          <a:p>
            <a:pPr lvl="0"/>
            <a:r>
              <a:rPr lang="ru-RU" dirty="0"/>
              <a:t>неиспользованные или просроченные  медикаменты; </a:t>
            </a:r>
          </a:p>
          <a:p>
            <a:pPr lvl="0"/>
            <a:r>
              <a:rPr lang="ru-RU" dirty="0"/>
              <a:t>остатки бытовой химии (средства для чистки, дезодоранты, пятновыводители, аэрозоли, средства по уходу за мебелью и др.);</a:t>
            </a:r>
          </a:p>
          <a:p>
            <a:pPr lvl="0"/>
            <a:r>
              <a:rPr lang="ru-RU" dirty="0"/>
              <a:t>ртутные термометры;</a:t>
            </a:r>
          </a:p>
          <a:p>
            <a:pPr lvl="0"/>
            <a:r>
              <a:rPr lang="ru-RU" dirty="0" err="1"/>
              <a:t>автокосметика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advTm="18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мусора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Отходы промышленных предприятий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/>
              <a:t>радиоактивные отходы;</a:t>
            </a:r>
          </a:p>
          <a:p>
            <a:pPr lvl="0"/>
            <a:r>
              <a:rPr lang="ru-RU" dirty="0"/>
              <a:t>ртуть и ее соединения – отходы химической промышленности;</a:t>
            </a:r>
          </a:p>
          <a:p>
            <a:pPr lvl="0"/>
            <a:r>
              <a:rPr lang="ru-RU" dirty="0"/>
              <a:t>мышьяк и его соединения, содержащиеся в отходах металлургических производств и тепловых электростанций;</a:t>
            </a:r>
          </a:p>
          <a:p>
            <a:pPr lvl="0"/>
            <a:r>
              <a:rPr lang="ru-RU" dirty="0"/>
              <a:t>соединения свинца и др.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858250" cy="1142985"/>
          </a:xfrm>
        </p:spPr>
        <p:txBody>
          <a:bodyPr/>
          <a:lstStyle/>
          <a:p>
            <a:pPr marL="355600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Способы переработки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1.Захоронение                                     </a:t>
            </a:r>
            <a:br>
              <a:rPr lang="ru-RU" sz="2800" dirty="0" smtClean="0"/>
            </a:br>
            <a:r>
              <a:rPr lang="ru-RU" sz="2800" dirty="0" smtClean="0"/>
              <a:t>                                        2.Сжигание </a:t>
            </a:r>
            <a:br>
              <a:rPr lang="ru-RU" sz="2800" dirty="0" smtClean="0"/>
            </a:br>
            <a:r>
              <a:rPr lang="ru-RU" sz="2800" dirty="0" smtClean="0"/>
              <a:t>                                     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3.Сортировка и                                         переработка 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1267" name="Picture 4" descr="E:\сжигание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28" y="1643050"/>
            <a:ext cx="3714750" cy="2214563"/>
          </a:xfrm>
          <a:noFill/>
        </p:spPr>
      </p:pic>
      <p:pic>
        <p:nvPicPr>
          <p:cNvPr id="11268" name="Picture 5" descr="E:\сортиров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4500570"/>
            <a:ext cx="321468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7" descr="E:\трактор на свалк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643050"/>
            <a:ext cx="307181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57531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214290"/>
            <a:ext cx="64293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850" y="571500"/>
            <a:ext cx="77343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8338" y="571500"/>
            <a:ext cx="52673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Определение количества мусора в семье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14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Виды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мусора</a:t>
                      </a:r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Масса   хлама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1-я неделя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2-я неделя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3-я неделя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4-я неделя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Всего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Бумага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2100 г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Пластик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1350 г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Стекло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</a:t>
                      </a:r>
                      <a:r>
                        <a:rPr lang="ru-RU" baseline="0" dirty="0" smtClean="0"/>
                        <a:t>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</a:t>
                      </a:r>
                      <a:r>
                        <a:rPr lang="ru-RU" baseline="0" dirty="0" smtClean="0"/>
                        <a:t>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 г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Органические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остатки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1250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4550 г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Итого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2400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9500 г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ерфолента 1"/>
          <p:cNvSpPr/>
          <p:nvPr/>
        </p:nvSpPr>
        <p:spPr>
          <a:xfrm>
            <a:off x="3214678" y="4714884"/>
            <a:ext cx="1357322" cy="142876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Семья -9500</a:t>
            </a:r>
            <a:endParaRPr lang="ru-RU" dirty="0"/>
          </a:p>
        </p:txBody>
      </p:sp>
      <p:sp>
        <p:nvSpPr>
          <p:cNvPr id="3" name="Блок-схема: задержка 2"/>
          <p:cNvSpPr/>
          <p:nvPr/>
        </p:nvSpPr>
        <p:spPr>
          <a:xfrm>
            <a:off x="5500694" y="3071810"/>
            <a:ext cx="2143140" cy="1000132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2375 - 1 человек</a:t>
            </a:r>
            <a:endParaRPr lang="ru-RU" dirty="0"/>
          </a:p>
        </p:txBody>
      </p:sp>
      <p:sp>
        <p:nvSpPr>
          <p:cNvPr id="4" name="Блок-схема: дисплей 3"/>
          <p:cNvSpPr/>
          <p:nvPr/>
        </p:nvSpPr>
        <p:spPr>
          <a:xfrm>
            <a:off x="5786446" y="714356"/>
            <a:ext cx="1714512" cy="1214446"/>
          </a:xfrm>
          <a:prstGeom prst="flowChartDisp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Год – 285кг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928670"/>
            <a:ext cx="3143272" cy="2571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16 семей – 2849,2 кг</a:t>
            </a:r>
            <a:endParaRPr lang="ru-RU" dirty="0"/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Исследование в классе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Понедельник             вторник                         среда                            четверг</a:t>
            </a:r>
          </a:p>
          <a:p>
            <a:pPr>
              <a:buNone/>
            </a:pPr>
            <a:endParaRPr lang="ru-RU" sz="1800" dirty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ru-RU" sz="1800" dirty="0" smtClean="0"/>
              <a:t>Пятница                                                                итого                        на 1 человека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50030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600 г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250030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400 г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250030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800 г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715140" y="250030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1200 г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14876" y="421481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3600 г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00100" y="41433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600 г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715140" y="421481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244 г</a:t>
            </a:r>
            <a:endParaRPr lang="ru-RU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Количество мусора в школе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Промежуток времени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Количество мусора в классе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Количество мусора в школе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За неделю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 кг 900 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50 кг 700 г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За месяц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15 кг 600 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202 кг 800 г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За учебный год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140 кг 400 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1825 кг 200г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В нашей школе обучается 216 учащихся, за учебный год на одного учащегося приходится примерно </a:t>
            </a:r>
            <a:r>
              <a:rPr lang="ru-RU" b="1" dirty="0"/>
              <a:t>8 кг 45 г </a:t>
            </a:r>
            <a:r>
              <a:rPr lang="ru-RU" dirty="0" smtClean="0"/>
              <a:t>мусора</a:t>
            </a:r>
            <a:r>
              <a:rPr lang="ru-RU" dirty="0"/>
              <a:t>.</a:t>
            </a:r>
          </a:p>
          <a:p>
            <a:r>
              <a:rPr lang="ru-RU" dirty="0"/>
              <a:t>Я обратил внимание на то, что в школьном мусоре в основном оказывается бумага. А ведь бумагу можно перерабатывать, сдавая её в макулатуру. При производстве бумаги из макулатуры выбросы в атмосферу снижаются на 85%, загрязнение воды на 40%, по сравнению с производством бумаги из первичного сырья – древесины. И ещё 20% макулатуры сохраняет одно крупное дерево, а одна тонна сберегает 0,5 гектара леса.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advClick="0" advTm="21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>Анализ включения </a:t>
            </a:r>
            <a:r>
              <a:rPr lang="ru-RU" sz="3100" b="1" dirty="0" err="1" smtClean="0"/>
              <a:t>высокоопасных</a:t>
            </a:r>
            <a:r>
              <a:rPr lang="ru-RU" sz="3100" b="1" dirty="0" smtClean="0"/>
              <a:t> отходов  в состав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dirty="0" smtClean="0"/>
              <a:t>бытового мусора по анкетам учащихся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</a:t>
            </a:r>
            <a:r>
              <a:rPr lang="ru-RU" sz="2000" dirty="0" smtClean="0"/>
              <a:t>1 человек в день заполняет мусором ¼ часть ведра, т.е. семья из 4 человек в среднем раз в сутки выбрасывает ведро мусора;</a:t>
            </a:r>
          </a:p>
          <a:p>
            <a:r>
              <a:rPr lang="ru-RU" sz="2000" dirty="0" smtClean="0"/>
              <a:t>на сегодня, в жилых помещениях, достаточно много используется энергосберегающих люминесцентных ламп (3.000чел.*0,2ламп/чел*0,000025кг/</a:t>
            </a:r>
            <a:r>
              <a:rPr lang="ru-RU" sz="2000" dirty="0" err="1" smtClean="0"/>
              <a:t>ламп=</a:t>
            </a:r>
            <a:r>
              <a:rPr lang="ru-RU" sz="2000" dirty="0" smtClean="0"/>
              <a:t> 0,015кг. ртути ! в воздухе)</a:t>
            </a:r>
          </a:p>
          <a:p>
            <a:r>
              <a:rPr lang="ru-RU" sz="2000" dirty="0" smtClean="0"/>
              <a:t>отработанные батарейки и аккумуляторы, относящиеся ко </a:t>
            </a:r>
            <a:r>
              <a:rPr lang="en-US" sz="2000" dirty="0" smtClean="0"/>
              <a:t>II</a:t>
            </a:r>
            <a:r>
              <a:rPr lang="ru-RU" sz="2000" dirty="0" smtClean="0"/>
              <a:t> классу опасности (</a:t>
            </a:r>
            <a:r>
              <a:rPr lang="ru-RU" sz="2000" i="1" dirty="0" err="1" smtClean="0"/>
              <a:t>высокоопасные</a:t>
            </a:r>
            <a:r>
              <a:rPr lang="ru-RU" sz="2000" i="1" dirty="0" smtClean="0"/>
              <a:t> отходы</a:t>
            </a:r>
            <a:r>
              <a:rPr lang="ru-RU" sz="2000" dirty="0" smtClean="0"/>
              <a:t>) так же требуют специальной утилизации, однако  население выбрасывает их в корзины для мусора.</a:t>
            </a:r>
          </a:p>
          <a:p>
            <a:pPr>
              <a:buNone/>
            </a:pPr>
            <a:r>
              <a:rPr lang="ru-RU" sz="2000" dirty="0" smtClean="0"/>
              <a:t>      3000чел.*1,73=5 тыс.190 батареек в год попадает на свалку !</a:t>
            </a:r>
          </a:p>
          <a:p>
            <a:r>
              <a:rPr lang="ru-RU" sz="2000" dirty="0" smtClean="0"/>
              <a:t> медицинские шприцы, так же по санитарным нормам и правилам являются </a:t>
            </a:r>
            <a:r>
              <a:rPr lang="ru-RU" sz="2000" dirty="0" err="1" smtClean="0"/>
              <a:t>высокоопасными</a:t>
            </a:r>
            <a:r>
              <a:rPr lang="ru-RU" sz="2000" dirty="0" smtClean="0"/>
              <a:t> отходами и подлежат специальной утилизации.</a:t>
            </a:r>
          </a:p>
          <a:p>
            <a:pPr>
              <a:buNone/>
            </a:pPr>
            <a:r>
              <a:rPr lang="ru-RU" sz="2000" dirty="0" smtClean="0"/>
              <a:t>3000чел.*1,65=4 тыс. 935,5 шприцов несут опасность заражения на свалке !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ransition advClick="0" advTm="6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42862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14290"/>
            <a:ext cx="42862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428604"/>
            <a:ext cx="42862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Оборудованные места для сбора мусора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Таких мест я насчитал 6 по станции </a:t>
            </a:r>
            <a:r>
              <a:rPr lang="ru-RU" sz="2400" dirty="0" err="1" smtClean="0"/>
              <a:t>Качалино</a:t>
            </a:r>
            <a:endParaRPr lang="ru-RU" sz="24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20" y="2214554"/>
            <a:ext cx="428628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свалки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 водоемов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57200" y="2214554"/>
            <a:ext cx="404018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Текст 1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На территории поселка</a:t>
            </a:r>
            <a:endParaRPr lang="ru-RU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txBody>
          <a:bodyPr>
            <a:normAutofit/>
          </a:bodyPr>
          <a:lstStyle/>
          <a:p>
            <a:r>
              <a:rPr lang="ru-RU" b="1" dirty="0" smtClean="0"/>
              <a:t>Что же делать?</a:t>
            </a:r>
            <a:r>
              <a:rPr lang="ru-RU" dirty="0" smtClean="0"/>
              <a:t> </a:t>
            </a:r>
            <a:r>
              <a:rPr lang="ru-RU" b="1" dirty="0" smtClean="0"/>
              <a:t>Есть ли надежда на победу в «борьбе» с мусором?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827088" y="4797425"/>
            <a:ext cx="2592387" cy="433388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187450" y="3716338"/>
            <a:ext cx="2520950" cy="433387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187450" y="2924175"/>
            <a:ext cx="2160588" cy="43338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Система раздельного сбора мусора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525963"/>
          </a:xfrm>
          <a:ln>
            <a:solidFill>
              <a:schemeClr val="bg2"/>
            </a:solidFill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В Германии батареи мусорных бочек у домов выкрашены в три цвета: серые, желтые, зеленые.</a:t>
            </a:r>
          </a:p>
          <a:p>
            <a:pPr>
              <a:lnSpc>
                <a:spcPct val="80000"/>
              </a:lnSpc>
            </a:pPr>
            <a:r>
              <a:rPr lang="ru-RU" sz="2800"/>
              <a:t>В</a:t>
            </a:r>
            <a:r>
              <a:rPr lang="ru-RU" sz="2800" b="1"/>
              <a:t> </a:t>
            </a:r>
            <a:r>
              <a:rPr lang="ru-RU" sz="2800" i="1"/>
              <a:t>серую</a:t>
            </a:r>
            <a:r>
              <a:rPr lang="ru-RU" sz="2800"/>
              <a:t> бочку несут старые газеты, журналы и картонные коробки.</a:t>
            </a:r>
          </a:p>
          <a:p>
            <a:pPr>
              <a:lnSpc>
                <a:spcPct val="80000"/>
              </a:lnSpc>
            </a:pPr>
            <a:r>
              <a:rPr lang="ru-RU" sz="2800"/>
              <a:t>В </a:t>
            </a:r>
            <a:r>
              <a:rPr lang="ru-RU" sz="2800" i="1"/>
              <a:t>желтую</a:t>
            </a:r>
            <a:r>
              <a:rPr lang="ru-RU" sz="2800"/>
              <a:t> бочку выбрасывают банки, бутылки полимерную и бумажную, а также частично металлическую упаковку.</a:t>
            </a:r>
          </a:p>
          <a:p>
            <a:pPr>
              <a:lnSpc>
                <a:spcPct val="80000"/>
              </a:lnSpc>
            </a:pPr>
            <a:r>
              <a:rPr lang="ru-RU" sz="2800" i="1"/>
              <a:t>Зеленая</a:t>
            </a:r>
            <a:r>
              <a:rPr lang="ru-RU" sz="2800"/>
              <a:t> бочка предназначена для биоразлагаемых отходов пищевого происхождения, которые позже будут переработаны в компост. 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 и заключения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/>
              <a:t>Исходя из своей исследовательской работы, я сделал следующие выводы:</a:t>
            </a:r>
          </a:p>
          <a:p>
            <a:pPr lvl="0"/>
            <a:r>
              <a:rPr lang="ru-RU" dirty="0"/>
              <a:t>В данной работе я познакомился с отдельными законами, учился работать с книгами, интернетом, сравнивать имеющуюся в них информацию. </a:t>
            </a:r>
          </a:p>
          <a:p>
            <a:pPr lvl="0"/>
            <a:r>
              <a:rPr lang="ru-RU" dirty="0"/>
              <a:t>Совместно с родителями составил анкету-задание для практической работы одноклассников, помогавших в моей работе, и затем проанализировать полученный результат с построением таблиц.</a:t>
            </a:r>
          </a:p>
          <a:p>
            <a:pPr lvl="0"/>
            <a:r>
              <a:rPr lang="ru-RU" dirty="0"/>
              <a:t>Исходя из проведённой практической работы моих одноклассников по моей теме, я пришёл к мнению, что  необходим раздельный сбор мусора, для того, чтобы уменьшить площадь занимаемую свалкой и не создавать несанкционированных свалок на территории станции </a:t>
            </a:r>
            <a:r>
              <a:rPr lang="ru-RU" dirty="0" err="1"/>
              <a:t>Качалино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Анализируя результаты работы, я понял, что имеющееся экологическое образование и обеспечение информацией соответствующими экологическими структурами - недостаточна. Односельчане  мало озабочены проблемой вывоза отходов, выбрасывая фактически запрещённые отходы. </a:t>
            </a:r>
          </a:p>
          <a:p>
            <a:pPr lvl="0"/>
            <a:r>
              <a:rPr lang="ru-RU" dirty="0"/>
              <a:t>Надеюсь, что моя работа послужит расширению знаний детей, а через них и родителей, разбудит дополнительный интерес к вопросам экологии, Ведь нам всем вместе жить на маленькой планете Земля. </a:t>
            </a:r>
          </a:p>
          <a:p>
            <a:endParaRPr lang="ru-RU" dirty="0"/>
          </a:p>
        </p:txBody>
      </p:sp>
    </p:spTree>
  </p:cSld>
  <p:clrMapOvr>
    <a:masterClrMapping/>
  </p:clrMapOvr>
  <p:transition advClick="0" advTm="6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SimSun"/>
        <a:cs typeface="SimSun"/>
      </a:majorFont>
      <a:minorFont>
        <a:latin typeface="Arial"/>
        <a:ea typeface="SimSun"/>
        <a:cs typeface="SimSu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1081</Words>
  <Application>Microsoft Office PowerPoint</Application>
  <PresentationFormat>Экран (4:3)</PresentationFormat>
  <Paragraphs>154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SimSun</vt:lpstr>
      <vt:lpstr>Arial</vt:lpstr>
      <vt:lpstr>Calibri</vt:lpstr>
      <vt:lpstr>Lucida Sans Unicode</vt:lpstr>
      <vt:lpstr>Times New Roman</vt:lpstr>
      <vt:lpstr>Wingdings</vt:lpstr>
      <vt:lpstr>Тема Office</vt:lpstr>
      <vt:lpstr>Тема1</vt:lpstr>
      <vt:lpstr>МБОУ Качалинская СОШ № 1 Исследовательская работа «Проблема бытового мусора станции Качалино»</vt:lpstr>
      <vt:lpstr>«Человечество погибнет не от атомной бомбы, бесконечных войн, оно похоронит себя под горами собственных отходов».  Нильс Бор </vt:lpstr>
      <vt:lpstr>Цель:  изучить влияние мусора на окружающую среду</vt:lpstr>
      <vt:lpstr>Презентация PowerPoint</vt:lpstr>
      <vt:lpstr>Гипотеза исследования Возможно ли сортировать мусор, и как это поможет сохранению благополучия экологии в нашем поселке ?  </vt:lpstr>
      <vt:lpstr>Что мы оставим нашим потомкам?</vt:lpstr>
      <vt:lpstr>Классификация мусора</vt:lpstr>
      <vt:lpstr>Классификация мусора</vt:lpstr>
      <vt:lpstr>       Способы переработки  1.Захоронение                                                                              2.Сжигание                                             3.Сортировка и                                         переработка   </vt:lpstr>
      <vt:lpstr>Презентация PowerPoint</vt:lpstr>
      <vt:lpstr>Презентация PowerPoint</vt:lpstr>
      <vt:lpstr>Определение количества мусора в семье</vt:lpstr>
      <vt:lpstr>Презентация PowerPoint</vt:lpstr>
      <vt:lpstr>Исследование в классе</vt:lpstr>
      <vt:lpstr>Количество мусора в школе</vt:lpstr>
      <vt:lpstr>Презентация PowerPoint</vt:lpstr>
      <vt:lpstr>Анализ включения высокоопасных отходов  в состав бытового мусора по анкетам учащихся </vt:lpstr>
      <vt:lpstr>Презентация PowerPoint</vt:lpstr>
      <vt:lpstr>Презентация PowerPoint</vt:lpstr>
      <vt:lpstr>Оборудованные места для сбора мусора</vt:lpstr>
      <vt:lpstr>свалки</vt:lpstr>
      <vt:lpstr>Что же делать? Есть ли надежда на победу в «борьбе» с мусором?  </vt:lpstr>
      <vt:lpstr>Система раздельного сбора мусора</vt:lpstr>
      <vt:lpstr>Выводы и заключения</vt:lpstr>
    </vt:vector>
  </TitlesOfParts>
  <Company>Wolfish Lair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Качалинская СОШ № 1 Исследовательская работа «Проблема бытового мусора станции Качалино»</dc:title>
  <dc:creator>Loner-XP</dc:creator>
  <cp:lastModifiedBy>ASUS</cp:lastModifiedBy>
  <cp:revision>29</cp:revision>
  <dcterms:created xsi:type="dcterms:W3CDTF">2015-03-15T17:55:27Z</dcterms:created>
  <dcterms:modified xsi:type="dcterms:W3CDTF">2025-01-19T13:23:07Z</dcterms:modified>
</cp:coreProperties>
</file>